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Montserrat Medium"/>
      <p:regular r:id="rId25"/>
      <p:bold r:id="rId26"/>
      <p:italic r:id="rId27"/>
      <p:boldItalic r:id="rId28"/>
    </p:embeddedFont>
    <p:embeddedFont>
      <p:font typeface="Montserrat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bold.fntdata"/><Relationship Id="rId25" Type="http://schemas.openxmlformats.org/officeDocument/2006/relationships/font" Target="fonts/MontserratMedium-regular.fntdata"/><Relationship Id="rId28" Type="http://schemas.openxmlformats.org/officeDocument/2006/relationships/font" Target="fonts/MontserratMedium-boldItalic.fntdata"/><Relationship Id="rId27" Type="http://schemas.openxmlformats.org/officeDocument/2006/relationships/font" Target="fonts/Montserrat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Light-italic.fntdata"/><Relationship Id="rId30" Type="http://schemas.openxmlformats.org/officeDocument/2006/relationships/font" Target="fonts/Montserrat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38b44a1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38b44a1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5ccee5b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85ccee5b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374d76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374d76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6374d76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6374d76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374d765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6374d76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6374d765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6374d76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38b44a15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38b44a15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38b44a1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38b44a1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838b44a15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838b44a15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38b44a15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38b44a15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38b44a15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38b44a15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6374d765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6374d765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38b44a15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38b44a15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38b44a15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38b44a15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38b44a15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38b44a15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0" Type="http://schemas.openxmlformats.org/officeDocument/2006/relationships/image" Target="../media/image17.png"/><Relationship Id="rId9" Type="http://schemas.openxmlformats.org/officeDocument/2006/relationships/image" Target="../media/image18.png"/><Relationship Id="rId5" Type="http://schemas.openxmlformats.org/officeDocument/2006/relationships/hyperlink" Target="https://vk.com/aimiptlab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0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pjreddie.com/darknet/yolo/" TargetMode="External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EE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4839"/>
            <a:ext cx="9144000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371850" y="4442725"/>
            <a:ext cx="2400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2020</a:t>
            </a:r>
            <a:endParaRPr sz="2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3083396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Открытая лаборатория искусственного интеллекта МФТИ</a:t>
            </a:r>
            <a:endParaRPr sz="20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704250" y="2861090"/>
            <a:ext cx="7696800" cy="1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Сравнение моделей</a:t>
            </a: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2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1725" y="920468"/>
            <a:ext cx="6520540" cy="4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Single Shot Detector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" name="Google Shape;151;p23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23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9368"/>
            <a:ext cx="8839202" cy="2541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Default Boxes Generation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4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5993"/>
            <a:ext cx="8839203" cy="330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Default Boxes Generation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25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5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975" y="762368"/>
            <a:ext cx="7340048" cy="4125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Non-Maximum Suppression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6000"/>
            <a:ext cx="4531375" cy="29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225" y="1217225"/>
            <a:ext cx="4812501" cy="221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EE8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238373" y="1579650"/>
            <a:ext cx="4396200" cy="23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внимание!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75" y="199075"/>
            <a:ext cx="1069586" cy="37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9185" y="239513"/>
            <a:ext cx="810691" cy="2904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7"/>
          <p:cNvCxnSpPr/>
          <p:nvPr/>
        </p:nvCxnSpPr>
        <p:spPr>
          <a:xfrm>
            <a:off x="5970196" y="2998675"/>
            <a:ext cx="18300" cy="3157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/>
        </p:nvSpPr>
        <p:spPr>
          <a:xfrm>
            <a:off x="6330179" y="2894799"/>
            <a:ext cx="43392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support@bitronicslab.com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www.bitronicslab.com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vk.com/</a:t>
            </a:r>
            <a:r>
              <a:rPr lang="ru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bitronicslab</a:t>
            </a:r>
            <a:endParaRPr sz="10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highlight>
                  <a:srgbClr val="07376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инстаграмм</a:t>
            </a:r>
            <a:endParaRPr sz="1000">
              <a:solidFill>
                <a:srgbClr val="FFFFFF"/>
              </a:solidFill>
              <a:highlight>
                <a:srgbClr val="07376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FFFF"/>
                </a:solidFill>
                <a:highlight>
                  <a:srgbClr val="073763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телефон</a:t>
            </a:r>
            <a:endParaRPr sz="1000">
              <a:solidFill>
                <a:srgbClr val="FFFFFF"/>
              </a:solidFill>
              <a:highlight>
                <a:srgbClr val="073763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916" y="3992866"/>
            <a:ext cx="652840" cy="5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1909" y="2759576"/>
            <a:ext cx="652840" cy="656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1908" y="3045958"/>
            <a:ext cx="652840" cy="65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913" y="3382326"/>
            <a:ext cx="652840" cy="606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92144" y="3696145"/>
            <a:ext cx="632382" cy="59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6EE8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816700" y="1097601"/>
            <a:ext cx="6015600" cy="23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Нейросети для детекции объектов: YOLO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979" y="4570888"/>
            <a:ext cx="1250201" cy="447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2908600" y="1097590"/>
            <a:ext cx="56997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908600" y="554915"/>
            <a:ext cx="6015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Занятие 1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032693" y="3644934"/>
            <a:ext cx="6015600" cy="4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Григорий Рашков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сотрудник лаборатории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30153" r="27129" t="0"/>
          <a:stretch/>
        </p:blipFill>
        <p:spPr>
          <a:xfrm>
            <a:off x="0" y="0"/>
            <a:ext cx="2498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Детекция объектов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3" name="Google Shape;73;p15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2900" y="4683125"/>
            <a:ext cx="67131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https://pjreddie.com/darknet/yolo/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5">
            <a:alphaModFix/>
          </a:blip>
          <a:srcRect b="10459" l="6788" r="5730" t="12116"/>
          <a:stretch/>
        </p:blipFill>
        <p:spPr>
          <a:xfrm>
            <a:off x="2437175" y="1418900"/>
            <a:ext cx="3424450" cy="25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Архитектура сети YOLO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p16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22900" y="4543425"/>
            <a:ext cx="8574600" cy="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You Only Look Once: Unified, Real-Time Object Detection. Joseph Redmon, Santosh Divvala, Ross Girshick, Ali Farhadi arXiv:1506.02640v5 [cs.CV] 9 May 2016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900" y="2114731"/>
            <a:ext cx="8839203" cy="21325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64325" y="825075"/>
            <a:ext cx="84333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Признаки, извлеченные сверточной сетью (CNN) проходят через два линейных слоя, после чего “разделяются” на пространственные ячейки..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Выходной слой </a:t>
            </a: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OL</a:t>
            </a: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17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7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3718325" y="1551800"/>
            <a:ext cx="491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Каждой ячейке соответствуют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обрамляющих прямоугольников. Для каждой ячейки предсказываются вероятности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i="1" lang="ru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того, что признаки внутри нее относятся к конкретному классу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000"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877877"/>
            <a:ext cx="2967975" cy="405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Выходной слой YOLO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8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50" y="877877"/>
            <a:ext cx="2967975" cy="40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846900" y="1446800"/>
            <a:ext cx="5067600" cy="17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Для каждого из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прямоугольников, относящихся к ячейке предсказываются 5 значений:  координаты его центра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высота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ширина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i="1" lang="ru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i="1"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ru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что внутри него есть объект.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 YOLO 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675" y="825068"/>
            <a:ext cx="4578155" cy="412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Регрессия YOLO 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5993"/>
            <a:ext cx="8839197" cy="314422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222900" y="4323475"/>
            <a:ext cx="67131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You Only Look Once: Unified, Real-Time Object Detection. Joseph Redmon, Santosh Divvala, Ross Girshick, Ali Farhadi</a:t>
            </a:r>
            <a:br>
              <a:rPr lang="ru"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arXiv:1506.02640v5 [cs.CV] 9 May 2016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/>
        </p:nvSpPr>
        <p:spPr>
          <a:xfrm>
            <a:off x="143998" y="70750"/>
            <a:ext cx="68709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6EE8"/>
                </a:solidFill>
                <a:latin typeface="Montserrat"/>
                <a:ea typeface="Montserrat"/>
                <a:cs typeface="Montserrat"/>
                <a:sym typeface="Montserrat"/>
              </a:rPr>
              <a:t>YOLO3 </a:t>
            </a:r>
            <a:endParaRPr b="1" sz="3000">
              <a:solidFill>
                <a:srgbClr val="006E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3" name="Google Shape;133;p21"/>
          <p:cNvCxnSpPr/>
          <p:nvPr/>
        </p:nvCxnSpPr>
        <p:spPr>
          <a:xfrm flipH="1" rot="10800000">
            <a:off x="229350" y="704293"/>
            <a:ext cx="8685300" cy="9300"/>
          </a:xfrm>
          <a:prstGeom prst="straightConnector1">
            <a:avLst/>
          </a:prstGeom>
          <a:noFill/>
          <a:ln cap="flat" cmpd="sng" w="19050">
            <a:solidFill>
              <a:srgbClr val="006E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1"/>
          <p:cNvSpPr txBox="1"/>
          <p:nvPr/>
        </p:nvSpPr>
        <p:spPr>
          <a:xfrm>
            <a:off x="8450025" y="4690375"/>
            <a:ext cx="5415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43434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>
              <a:solidFill>
                <a:srgbClr val="43434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4475" y="122888"/>
            <a:ext cx="1486375" cy="53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375" y="920475"/>
            <a:ext cx="6322650" cy="351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